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385" r:id="rId2"/>
    <p:sldId id="399" r:id="rId3"/>
    <p:sldId id="501" r:id="rId4"/>
    <p:sldId id="556" r:id="rId5"/>
    <p:sldId id="502" r:id="rId6"/>
    <p:sldId id="503" r:id="rId7"/>
    <p:sldId id="504" r:id="rId8"/>
    <p:sldId id="505" r:id="rId9"/>
    <p:sldId id="506" r:id="rId10"/>
    <p:sldId id="507" r:id="rId11"/>
    <p:sldId id="508" r:id="rId12"/>
    <p:sldId id="509" r:id="rId13"/>
    <p:sldId id="510" r:id="rId14"/>
    <p:sldId id="511" r:id="rId15"/>
    <p:sldId id="512" r:id="rId16"/>
    <p:sldId id="513" r:id="rId17"/>
    <p:sldId id="514" r:id="rId18"/>
    <p:sldId id="515" r:id="rId19"/>
    <p:sldId id="516" r:id="rId20"/>
    <p:sldId id="517" r:id="rId21"/>
    <p:sldId id="518" r:id="rId22"/>
    <p:sldId id="520" r:id="rId23"/>
    <p:sldId id="521" r:id="rId24"/>
    <p:sldId id="522" r:id="rId25"/>
    <p:sldId id="536" r:id="rId26"/>
    <p:sldId id="523" r:id="rId27"/>
    <p:sldId id="524" r:id="rId28"/>
    <p:sldId id="525" r:id="rId29"/>
    <p:sldId id="546" r:id="rId30"/>
    <p:sldId id="548" r:id="rId31"/>
    <p:sldId id="527" r:id="rId32"/>
    <p:sldId id="526" r:id="rId33"/>
    <p:sldId id="528" r:id="rId34"/>
    <p:sldId id="529" r:id="rId35"/>
    <p:sldId id="531" r:id="rId36"/>
    <p:sldId id="532" r:id="rId37"/>
    <p:sldId id="533" r:id="rId38"/>
    <p:sldId id="534" r:id="rId39"/>
    <p:sldId id="535" r:id="rId40"/>
    <p:sldId id="537" r:id="rId41"/>
    <p:sldId id="538" r:id="rId42"/>
    <p:sldId id="576" r:id="rId43"/>
    <p:sldId id="539" r:id="rId44"/>
    <p:sldId id="541" r:id="rId45"/>
    <p:sldId id="543" r:id="rId46"/>
    <p:sldId id="544" r:id="rId47"/>
    <p:sldId id="549" r:id="rId48"/>
    <p:sldId id="555" r:id="rId49"/>
    <p:sldId id="551" r:id="rId50"/>
    <p:sldId id="552" r:id="rId51"/>
    <p:sldId id="554" r:id="rId52"/>
    <p:sldId id="557" r:id="rId53"/>
    <p:sldId id="558" r:id="rId54"/>
    <p:sldId id="559" r:id="rId55"/>
    <p:sldId id="560" r:id="rId56"/>
    <p:sldId id="561" r:id="rId57"/>
    <p:sldId id="562" r:id="rId58"/>
    <p:sldId id="563" r:id="rId59"/>
    <p:sldId id="564" r:id="rId60"/>
    <p:sldId id="565" r:id="rId61"/>
    <p:sldId id="566" r:id="rId62"/>
    <p:sldId id="577" r:id="rId63"/>
    <p:sldId id="569" r:id="rId64"/>
    <p:sldId id="568" r:id="rId65"/>
    <p:sldId id="570" r:id="rId66"/>
    <p:sldId id="572" r:id="rId67"/>
    <p:sldId id="573" r:id="rId68"/>
    <p:sldId id="574" r:id="rId69"/>
    <p:sldId id="575" r:id="rId70"/>
  </p:sldIdLst>
  <p:sldSz cx="9144000" cy="6858000" type="screen4x3"/>
  <p:notesSz cx="7099300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0C0C0"/>
    <a:srgbClr val="EAEAEA"/>
    <a:srgbClr val="000000"/>
    <a:srgbClr val="D4D4D4"/>
    <a:srgbClr val="DCDCDC"/>
    <a:srgbClr val="0000CC"/>
    <a:srgbClr val="00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1632" autoAdjust="0"/>
  </p:normalViewPr>
  <p:slideViewPr>
    <p:cSldViewPr>
      <p:cViewPr>
        <p:scale>
          <a:sx n="100" d="100"/>
          <a:sy n="100" d="100"/>
        </p:scale>
        <p:origin x="-1896" y="-144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>
      <p:cViewPr varScale="1">
        <p:scale>
          <a:sx n="56" d="100"/>
          <a:sy n="56" d="100"/>
        </p:scale>
        <p:origin x="-1854" y="-102"/>
      </p:cViewPr>
      <p:guideLst>
        <p:guide orient="horz" pos="3224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smtClean="0"/>
            </a:lvl1pPr>
          </a:lstStyle>
          <a:p>
            <a:pPr>
              <a:defRPr/>
            </a:pPr>
            <a:fld id="{5A023790-0EF3-46B1-B1A0-F96E33F1096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317974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48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2513"/>
            <a:ext cx="520382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smtClean="0"/>
            </a:lvl1pPr>
          </a:lstStyle>
          <a:p>
            <a:pPr>
              <a:defRPr/>
            </a:pPr>
            <a:fld id="{5B5367A9-4780-4E6F-8BA6-E320EAEB288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6159875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12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13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14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15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16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17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75521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18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307049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19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16663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20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349357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21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17860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603122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22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31090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23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654879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24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922622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25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447008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26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874486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27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28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29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30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31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32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33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34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35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36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37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38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7752049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39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882632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40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9091338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41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26177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dirty="0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42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559146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dirty="0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43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559146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44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5648777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45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4049836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46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47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48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49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50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51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52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53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54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55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56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57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998411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58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6342323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59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1263301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60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8508692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61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668842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62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6688425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63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8783028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64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946691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65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9588296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66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11405754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67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332790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68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2099936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69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42499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</a:t>
            </a:fld>
            <a:endParaRPr lang="pt-BR" altLang="pt-BR"/>
          </a:p>
        </p:txBody>
      </p:sp>
    </p:spTree>
    <p:extLst>
      <p:ext uri="{BB962C8B-B14F-4D97-AF65-F5344CB8AC3E}">
        <p14:creationId xmlns="" xmlns:p14="http://schemas.microsoft.com/office/powerpoint/2010/main" val="319453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9A07A-7156-4A19-B1D7-34C53AA55E42}" type="datetime1">
              <a:rPr lang="pt-BR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A03FA-6BE9-4F77-A187-EFE0E7DB67B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91536-881B-47E3-AEA8-B2C9BFEDA04D}" type="datetime1">
              <a:rPr lang="pt-BR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7D4ED-E178-4850-B814-D172549B9D5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29249-E46F-44DF-823B-5EE2CCAD09EF}" type="datetime1">
              <a:rPr lang="pt-BR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C0B42-6318-4F23-AC06-4B0141FFD54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FFC49-4344-461A-8176-97CDA1DAADB5}" type="datetime1">
              <a:rPr lang="pt-BR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E8935-C52E-4C2C-9290-45A5A17A32B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49B2D-4215-4DDA-BFD7-642D06445FEB}" type="datetime1">
              <a:rPr lang="pt-BR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053EB-C9B2-4657-AD1A-2F68C80CB6A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>
              <a:defRPr/>
            </a:pPr>
            <a:fld id="{6E1EEE77-2D9E-4B74-8B76-1904A8BFE3EE}" type="datetime1">
              <a:rPr lang="pt-BR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>
              <a:defRPr/>
            </a:pPr>
            <a:fld id="{EB651203-2EC5-4F5C-B208-AF5A064FCB2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685800" y="6280150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685800" y="620713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031" name="Text Box 11"/>
          <p:cNvSpPr txBox="1">
            <a:spLocks noChangeArrowheads="1"/>
          </p:cNvSpPr>
          <p:nvPr userDrawn="1"/>
        </p:nvSpPr>
        <p:spPr bwMode="auto">
          <a:xfrm>
            <a:off x="6850063" y="342900"/>
            <a:ext cx="1695450" cy="27781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defRPr/>
            </a:pPr>
            <a:r>
              <a:rPr lang="pt-BR" altLang="pt-BR" sz="1200" b="1" smtClean="0">
                <a:latin typeface="Verdana" panose="020B0604030504040204" pitchFamily="34" charset="0"/>
              </a:rPr>
              <a:t>Sinais e Sistemas</a:t>
            </a:r>
          </a:p>
        </p:txBody>
      </p:sp>
      <p:pic>
        <p:nvPicPr>
          <p:cNvPr id="14344" name="Picture 11" descr="C:\Users\Zaghetto\Desktop\LISA_logo_unb.tif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6438" y="182563"/>
            <a:ext cx="26431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png"/><Relationship Id="rId9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5.emf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68.png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93738" y="1600200"/>
            <a:ext cx="7786687" cy="45259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ctr">
              <a:buFontTx/>
              <a:buNone/>
              <a:defRPr/>
            </a:pP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2800" b="1" dirty="0" err="1" smtClean="0">
                <a:latin typeface="Verdana" pitchFamily="34" charset="0"/>
              </a:rPr>
              <a:t>Sinais</a:t>
            </a:r>
            <a:r>
              <a:rPr lang="en-US" sz="2800" b="1" dirty="0" smtClean="0">
                <a:latin typeface="Verdana" pitchFamily="34" charset="0"/>
              </a:rPr>
              <a:t> e </a:t>
            </a:r>
            <a:r>
              <a:rPr lang="en-US" sz="2800" b="1" dirty="0" err="1" smtClean="0">
                <a:latin typeface="Verdana" pitchFamily="34" charset="0"/>
              </a:rPr>
              <a:t>Sistemas</a:t>
            </a: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1600" b="1" dirty="0" err="1" smtClean="0">
                <a:latin typeface="Verdana" pitchFamily="34" charset="0"/>
              </a:rPr>
              <a:t>Disciplina</a:t>
            </a:r>
            <a:r>
              <a:rPr lang="en-US" sz="1600" b="1" dirty="0" smtClean="0">
                <a:latin typeface="Verdana" pitchFamily="34" charset="0"/>
              </a:rPr>
              <a:t> 117242</a:t>
            </a:r>
            <a:endParaRPr lang="en-US" sz="16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2000" dirty="0" smtClean="0">
                <a:latin typeface="Verdana" pitchFamily="34" charset="0"/>
              </a:rPr>
              <a:t>Prof. </a:t>
            </a:r>
            <a:r>
              <a:rPr lang="en-US" sz="2000" dirty="0" err="1" smtClean="0">
                <a:latin typeface="Verdana" pitchFamily="34" charset="0"/>
              </a:rPr>
              <a:t>Alexandre</a:t>
            </a:r>
            <a:r>
              <a:rPr lang="en-US" sz="2000" dirty="0" smtClean="0">
                <a:latin typeface="Verdana" pitchFamily="34" charset="0"/>
              </a:rPr>
              <a:t> </a:t>
            </a:r>
            <a:r>
              <a:rPr lang="en-US" sz="2000" dirty="0" err="1" smtClean="0">
                <a:latin typeface="Verdana" pitchFamily="34" charset="0"/>
              </a:rPr>
              <a:t>Zaghetto</a:t>
            </a:r>
            <a:endParaRPr lang="en-US" sz="20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1200" dirty="0" smtClean="0">
                <a:latin typeface="Verdana" pitchFamily="34" charset="0"/>
              </a:rPr>
              <a:t>zaghetto@unb.br</a:t>
            </a: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endParaRPr lang="en-US" sz="12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Universidade</a:t>
            </a:r>
            <a:r>
              <a:rPr lang="en-US" sz="1200" dirty="0" smtClean="0">
                <a:latin typeface="Verdana" pitchFamily="34" charset="0"/>
              </a:rPr>
              <a:t> de Brasília</a:t>
            </a: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Instituto</a:t>
            </a:r>
            <a:r>
              <a:rPr lang="en-US" sz="1200" dirty="0" smtClean="0">
                <a:latin typeface="Verdana" pitchFamily="34" charset="0"/>
              </a:rPr>
              <a:t> de </a:t>
            </a:r>
            <a:r>
              <a:rPr lang="en-US" sz="1200" dirty="0" err="1" smtClean="0">
                <a:latin typeface="Verdana" pitchFamily="34" charset="0"/>
              </a:rPr>
              <a:t>Ciências</a:t>
            </a:r>
            <a:r>
              <a:rPr lang="en-US" sz="1200" dirty="0" smtClean="0">
                <a:latin typeface="Verdana" pitchFamily="34" charset="0"/>
              </a:rPr>
              <a:t> </a:t>
            </a:r>
            <a:r>
              <a:rPr lang="en-US" sz="1200" dirty="0" err="1" smtClean="0">
                <a:latin typeface="Verdana" pitchFamily="34" charset="0"/>
              </a:rPr>
              <a:t>Exatas</a:t>
            </a:r>
            <a:endParaRPr lang="en-US" sz="12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Departamento</a:t>
            </a:r>
            <a:r>
              <a:rPr lang="en-US" sz="1200" dirty="0" smtClean="0">
                <a:latin typeface="Verdana" pitchFamily="34" charset="0"/>
              </a:rPr>
              <a:t> de </a:t>
            </a:r>
            <a:r>
              <a:rPr lang="en-US" sz="1200" dirty="0" err="1" smtClean="0">
                <a:latin typeface="Verdana" pitchFamily="34" charset="0"/>
              </a:rPr>
              <a:t>Ciência</a:t>
            </a:r>
            <a:r>
              <a:rPr lang="en-US" sz="1200" dirty="0" smtClean="0">
                <a:latin typeface="Verdana" pitchFamily="34" charset="0"/>
              </a:rPr>
              <a:t> </a:t>
            </a:r>
            <a:r>
              <a:rPr lang="en-US" sz="1200" dirty="0" err="1" smtClean="0">
                <a:latin typeface="Verdana" pitchFamily="34" charset="0"/>
              </a:rPr>
              <a:t>da</a:t>
            </a:r>
            <a:r>
              <a:rPr lang="en-US" sz="1200" dirty="0" smtClean="0">
                <a:latin typeface="Verdana" pitchFamily="34" charset="0"/>
              </a:rPr>
              <a:t> Computação</a:t>
            </a:r>
          </a:p>
          <a:p>
            <a:pPr algn="ctr">
              <a:buFontTx/>
              <a:buNone/>
              <a:defRPr/>
            </a:pPr>
            <a:endParaRPr lang="en-US" sz="2000" dirty="0" smtClean="0">
              <a:latin typeface="Verdana" pitchFamily="34" charset="0"/>
            </a:endParaRPr>
          </a:p>
          <a:p>
            <a:pPr>
              <a:defRPr/>
            </a:pPr>
            <a:endParaRPr lang="en-U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5380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Representação por soma de convolução dos sistemas LIT de tempo discreto: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x[n] é aplicado a um sistema cujas saídas para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[n+1],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[n] e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[n-1] são conhecidas e iguais a h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-1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[n], h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[n] e h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[n], respectivamente.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3" y="3082961"/>
            <a:ext cx="4544489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5380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Representação por soma de convolução dos sistemas LIT de tempo discreto: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x[n] pode ser escrito como uma combinação linear de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[n+1],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[n] e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[n-1].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3" y="3082961"/>
            <a:ext cx="4544489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5380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Representação por soma de convolução dos sistemas LIT de tempo discreto: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a superposição nos permite escrever a resposta a x[n] como uma combinação linear das respostas aos impulsos deslocadas.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3" y="3082961"/>
            <a:ext cx="4544489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5380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Representação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por soma de convolução dos sistemas LIT de tempo discreto: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0" y="2052494"/>
            <a:ext cx="4214842" cy="4183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702" y="2428868"/>
            <a:ext cx="3984174" cy="2755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53808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Representação por soma de convolução dos sistemas LIT de tempo discreto: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geral, as repostas de h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[n] não precisam estar relacionadas uma á outra para diferentes valores de k.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No entanto, se o sistema além de linear é invariante o tempo, então as resposta aos impulsos deslocados são versões deslocadas umas das outras.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 seja, h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[n] é uma versão deslocada de h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[n]: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facilitarmos, definiremos a</a:t>
            </a:r>
            <a:r>
              <a:rPr lang="pt-BR" altLang="pt-BR" sz="1800" b="1" dirty="0" smtClean="0">
                <a:latin typeface="Verdana" pitchFamily="34" charset="0"/>
                <a:cs typeface="Times New Roman" pitchFamily="18" charset="0"/>
              </a:rPr>
              <a:t> resposta ao impulso unitário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como,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4500570"/>
            <a:ext cx="2286016" cy="36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496" y="5643578"/>
            <a:ext cx="1714512" cy="39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53808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Representação por soma de convolução dos sistemas LIT de tempo discreto: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outras palavras, h[n] é a saída do sistema LIT quando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[n] é a entrada.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Assim, a equação para a resposta de um sistema LIT y[n] passa a ser dada por: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Referimo-nos a esse resultado como a </a:t>
            </a:r>
            <a:r>
              <a:rPr lang="pt-BR" altLang="pt-BR" sz="1800" b="1" dirty="0" smtClean="0">
                <a:latin typeface="Verdana" pitchFamily="34" charset="0"/>
                <a:cs typeface="Times New Roman" pitchFamily="18" charset="0"/>
              </a:rPr>
              <a:t>soma de convolução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 soma de superposição. Simbolicamente podemos escrever: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110" y="3714752"/>
            <a:ext cx="3200402" cy="1061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3306" y="5797983"/>
            <a:ext cx="2214578" cy="34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auto">
          <a:xfrm>
            <a:off x="1428728" y="4857760"/>
            <a:ext cx="6858048" cy="10001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96176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Representação por soma de convolução dos sistemas LIT de tempo discreto: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Assim, a equação para a resposta de um sistema LIT y[n] passa a ser dada por: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equação expressa a resposta y[n] de um sistema LIT a uma entrada arbitrária em termos da resposta do sistema ao impulso unitário.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Vemos que um sistema LIT é totalmente caracterizado por sua resposta a um único sinal, isto é, sua resposta ao impulso unitário.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0694" y="3153378"/>
            <a:ext cx="2214578" cy="34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64126366"/>
              </p:ext>
            </p:extLst>
          </p:nvPr>
        </p:nvGraphicFramePr>
        <p:xfrm>
          <a:off x="1619672" y="2915636"/>
          <a:ext cx="3104381" cy="885263"/>
        </p:xfrm>
        <a:graphic>
          <a:graphicData uri="http://schemas.openxmlformats.org/presentationml/2006/ole">
            <p:oleObj spid="_x0000_s1128" name="Image" r:id="rId5" imgW="5790476" imgH="1650794" progId="">
              <p:embed/>
            </p:oleObj>
          </a:graphicData>
        </a:graphic>
      </p:graphicFrame>
      <p:cxnSp>
        <p:nvCxnSpPr>
          <p:cNvPr id="10" name="Conector de seta reta 9"/>
          <p:cNvCxnSpPr/>
          <p:nvPr/>
        </p:nvCxnSpPr>
        <p:spPr bwMode="auto">
          <a:xfrm>
            <a:off x="4874890" y="3356992"/>
            <a:ext cx="50405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 1: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5482" y="1370743"/>
            <a:ext cx="5803552" cy="325662"/>
          </a:xfrm>
          <a:prstGeom prst="rect">
            <a:avLst/>
          </a:prstGeom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14215210"/>
              </p:ext>
            </p:extLst>
          </p:nvPr>
        </p:nvGraphicFramePr>
        <p:xfrm>
          <a:off x="531044" y="1844824"/>
          <a:ext cx="4392488" cy="2411627"/>
        </p:xfrm>
        <a:graphic>
          <a:graphicData uri="http://schemas.openxmlformats.org/presentationml/2006/ole">
            <p:oleObj spid="_x0000_s3162" name="Image" r:id="rId5" imgW="12914286" imgH="6501587" progId="">
              <p:embed/>
            </p:oleObj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282939289"/>
              </p:ext>
            </p:extLst>
          </p:nvPr>
        </p:nvGraphicFramePr>
        <p:xfrm>
          <a:off x="4619848" y="1950740"/>
          <a:ext cx="3932237" cy="4064000"/>
        </p:xfrm>
        <a:graphic>
          <a:graphicData uri="http://schemas.openxmlformats.org/presentationml/2006/ole">
            <p:oleObj spid="_x0000_s3163" name="Image" r:id="rId6" imgW="12914286" imgH="13346032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82630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2: interpretação da equação                              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68" y="1993322"/>
            <a:ext cx="2443464" cy="424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934486676"/>
              </p:ext>
            </p:extLst>
          </p:nvPr>
        </p:nvGraphicFramePr>
        <p:xfrm>
          <a:off x="5652120" y="1203271"/>
          <a:ext cx="2348724" cy="669776"/>
        </p:xfrm>
        <a:graphic>
          <a:graphicData uri="http://schemas.openxmlformats.org/presentationml/2006/ole">
            <p:oleObj spid="_x0000_s2147" name="Image" r:id="rId5" imgW="5790476" imgH="1650794" progId="">
              <p:embed/>
            </p:oleObj>
          </a:graphicData>
        </a:graphic>
      </p:graphicFrame>
      <p:grpSp>
        <p:nvGrpSpPr>
          <p:cNvPr id="14" name="Grupo 13"/>
          <p:cNvGrpSpPr/>
          <p:nvPr/>
        </p:nvGrpSpPr>
        <p:grpSpPr>
          <a:xfrm>
            <a:off x="1073763" y="2066238"/>
            <a:ext cx="4074301" cy="2730914"/>
            <a:chOff x="1073763" y="2066238"/>
            <a:chExt cx="4074301" cy="2730914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1441" y="2694428"/>
              <a:ext cx="4036623" cy="689828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3763" y="2066238"/>
              <a:ext cx="2982751" cy="632754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296" y="4028116"/>
              <a:ext cx="2778157" cy="769036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763" y="3429924"/>
              <a:ext cx="3869432" cy="584947"/>
            </a:xfrm>
            <a:prstGeom prst="rect">
              <a:avLst/>
            </a:prstGeom>
          </p:spPr>
        </p:pic>
      </p:grpSp>
      <p:cxnSp>
        <p:nvCxnSpPr>
          <p:cNvPr id="22" name="Conector reto 21"/>
          <p:cNvCxnSpPr/>
          <p:nvPr/>
        </p:nvCxnSpPr>
        <p:spPr bwMode="auto">
          <a:xfrm>
            <a:off x="7094661" y="2063813"/>
            <a:ext cx="0" cy="30933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ector reto 25"/>
          <p:cNvCxnSpPr/>
          <p:nvPr/>
        </p:nvCxnSpPr>
        <p:spPr bwMode="auto">
          <a:xfrm>
            <a:off x="7271538" y="2063706"/>
            <a:ext cx="0" cy="30933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="" xmlns:p14="http://schemas.microsoft.com/office/powerpoint/2010/main" val="33115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3: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considere a entrada x[n] e a resposta ao impulso unitário h[n]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abaixo: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sendo 0 &lt; </a:t>
            </a:r>
            <a:r>
              <a:rPr lang="el-GR" altLang="pt-BR" sz="2800" dirty="0" smtClean="0">
                <a:latin typeface="+mn-lt"/>
                <a:cs typeface="Times New Roman" pitchFamily="18" charset="0"/>
              </a:rPr>
              <a:t>α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&lt; 1.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9462"/>
            <a:ext cx="4202956" cy="28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9912" y="2087033"/>
            <a:ext cx="1872208" cy="7659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223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93738" y="1600200"/>
            <a:ext cx="7786687" cy="45259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ctr">
              <a:buFontTx/>
              <a:buNone/>
              <a:defRPr/>
            </a:pP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2800" b="1" dirty="0" err="1" smtClean="0">
                <a:latin typeface="Verdana" pitchFamily="34" charset="0"/>
              </a:rPr>
              <a:t>Módulo</a:t>
            </a:r>
            <a:r>
              <a:rPr lang="en-US" sz="2800" b="1" dirty="0" smtClean="0">
                <a:latin typeface="Verdana" pitchFamily="34" charset="0"/>
              </a:rPr>
              <a:t> 04 – </a:t>
            </a:r>
            <a:r>
              <a:rPr lang="en-US" sz="2800" b="1" dirty="0" err="1" smtClean="0">
                <a:latin typeface="Verdana" pitchFamily="34" charset="0"/>
              </a:rPr>
              <a:t>Sistemas</a:t>
            </a:r>
            <a:r>
              <a:rPr lang="en-US" sz="2800" b="1" dirty="0" smtClean="0">
                <a:latin typeface="Verdana" pitchFamily="34" charset="0"/>
              </a:rPr>
              <a:t> </a:t>
            </a:r>
            <a:r>
              <a:rPr lang="en-US" sz="2800" b="1" dirty="0" err="1" smtClean="0">
                <a:latin typeface="Verdana" pitchFamily="34" charset="0"/>
              </a:rPr>
              <a:t>Lineares</a:t>
            </a:r>
            <a:r>
              <a:rPr lang="en-US" sz="2800" b="1" dirty="0" smtClean="0">
                <a:latin typeface="Verdana" pitchFamily="34" charset="0"/>
              </a:rPr>
              <a:t> </a:t>
            </a:r>
            <a:r>
              <a:rPr lang="en-US" sz="2800" b="1" dirty="0" err="1" smtClean="0">
                <a:latin typeface="Verdana" pitchFamily="34" charset="0"/>
              </a:rPr>
              <a:t>Invariantes</a:t>
            </a:r>
            <a:r>
              <a:rPr lang="en-US" sz="2800" b="1" dirty="0" smtClean="0">
                <a:latin typeface="Verdana" pitchFamily="34" charset="0"/>
              </a:rPr>
              <a:t> no Tempo</a:t>
            </a:r>
            <a:endParaRPr lang="en-US" sz="12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3: considere a entrada x[n] e a resposta ao impulso unitário h[n] abaixo: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40119"/>
            <a:ext cx="3414741" cy="299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36" y="3103701"/>
            <a:ext cx="3299812" cy="314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9912" y="2087033"/>
            <a:ext cx="1872208" cy="7659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482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3: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considere a entrada x[n] e a resposta ao impulso unitário h[n]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abaixo: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40119"/>
            <a:ext cx="3414741" cy="299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36" y="3103701"/>
            <a:ext cx="3299812" cy="314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624" y="2094993"/>
            <a:ext cx="1872208" cy="7659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3928" y="2030946"/>
            <a:ext cx="4423026" cy="8939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1907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3: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considere a entrada x[n] e a resposta ao impulso unitário h[n]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abaixo: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Sabe-se que,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 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736" y="3717032"/>
            <a:ext cx="4997721" cy="93610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21045" y="4873330"/>
            <a:ext cx="2947102" cy="11265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624" y="2094993"/>
            <a:ext cx="1872208" cy="76590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3928" y="2030946"/>
            <a:ext cx="4423026" cy="8939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298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3: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0" lvl="1" algn="r" eaLnBrk="1" hangingPunct="1"/>
            <a:r>
              <a:rPr lang="pt-BR" altLang="pt-BR" sz="1000" dirty="0">
                <a:latin typeface="Verdana" panose="020B0604030504040204" pitchFamily="34" charset="0"/>
                <a:cs typeface="Times New Roman" panose="02020603050405020304" pitchFamily="18" charset="0"/>
              </a:rPr>
              <a:t>MATLAB: Ver exemplo modulo4_exemplo_1.m.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4" y="1700808"/>
            <a:ext cx="75946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536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523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 operação de convolução é descrita algumas vezes em termos de um “deslizamento” da sequencia h[n-k] através de x[k].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Suponha que tenhamos calculado y[n] para algum valor particular de n, digamos n=n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 Ou seja, traçamos h[n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-k], multiplicamos pelo x[k] e somamos o resultado sobre todos os valores de k. 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calcular y[n] no próximo valor de n – isto é, n = n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+1 – precisamos traçar o sinal h[(n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+1)-k]. No entanto, podemos fazer isso simplesmente tomando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sinal h[n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-k] e deslocando-o à direita em uma amostra.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cada valor de n, continuamos com esse processo de deslocar h[n-k] uma amostra para a direita, multiplicar por x[k] e somar o resultado sobre k.</a:t>
            </a:r>
          </a:p>
          <a:p>
            <a:pPr marL="0" lvl="1" algn="r" eaLnBrk="1" hangingPunct="1"/>
            <a:r>
              <a:rPr lang="pt-BR" altLang="pt-BR" sz="1000" dirty="0">
                <a:latin typeface="Verdana" panose="020B0604030504040204" pitchFamily="34" charset="0"/>
                <a:cs typeface="Times New Roman" panose="02020603050405020304" pitchFamily="18" charset="0"/>
              </a:rPr>
              <a:t>MATLAB: Ver exemplo </a:t>
            </a:r>
            <a:r>
              <a:rPr lang="pt-BR" altLang="pt-BR" sz="10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modulo4_exemplo_2.m</a:t>
            </a:r>
            <a:r>
              <a:rPr lang="pt-BR" altLang="pt-BR" sz="1000" dirty="0">
                <a:latin typeface="Verdan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4: A operação de convolução é descrita algumas vezes em termos de um deslizamento da sequencia h[n-k] através de x[k].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Para </a:t>
            </a:r>
            <a:r>
              <a:rPr lang="el-GR" altLang="pt-BR" dirty="0" smtClean="0">
                <a:latin typeface="+mn-lt"/>
                <a:cs typeface="Times New Roman" pitchFamily="18" charset="0"/>
              </a:rPr>
              <a:t>α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&gt; 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3947" y="3114287"/>
            <a:ext cx="2671949" cy="6747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760" y="4790784"/>
            <a:ext cx="2821144" cy="671933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427730"/>
            <a:ext cx="4707823" cy="366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1010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4: A operação de convolução é descrita algumas vezes em termos de um deslizamento da sequencia h[n-k] através de x[k].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42" y="2272705"/>
            <a:ext cx="3518134" cy="393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2071678"/>
            <a:ext cx="3487727" cy="4135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761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523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4: A operação de convolução é descrita algumas vezes em termos de um deslizamento da sequencia h[n-k] através de x[k].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Pro lar.</a:t>
            </a:r>
          </a:p>
          <a:p>
            <a:pPr marL="0" lvl="1" algn="r" eaLnBrk="1" hangingPunct="1"/>
            <a:r>
              <a:rPr lang="pt-BR" altLang="pt-BR" sz="1000" dirty="0">
                <a:latin typeface="Verdana" panose="020B0604030504040204" pitchFamily="34" charset="0"/>
                <a:cs typeface="Times New Roman" panose="02020603050405020304" pitchFamily="18" charset="0"/>
              </a:rPr>
              <a:t>MATLAB: Ver exemplo </a:t>
            </a:r>
            <a:r>
              <a:rPr lang="pt-BR" altLang="pt-BR" sz="10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modulo4_exemplo_3.m.</a:t>
            </a:r>
            <a:endParaRPr lang="pt-BR" altLang="pt-BR" sz="10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68" y="3429000"/>
            <a:ext cx="4824536" cy="219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584" y="2569616"/>
            <a:ext cx="3260408" cy="2155528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 bwMode="auto">
          <a:xfrm flipV="1">
            <a:off x="1403648" y="4005064"/>
            <a:ext cx="0" cy="158417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5: considere a entrada x[n] e a resposta ao impulso unitário h[n] abaixo.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143116"/>
            <a:ext cx="1857388" cy="71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5: considere a entrada x[n] e a resposta ao impulso unitário h[n] abaixo.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143116"/>
            <a:ext cx="3786214" cy="2246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976" y="2143116"/>
            <a:ext cx="1857388" cy="71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Nesse módulo vamos estudar os sistemas lineares invariantes no tempo (LIT).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Muito processos físicos apresentam essas duas propriedades (linearidade e invariância no tempo).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Uma das principais razões de sistemas LIT serem passíveis de análise é o fato de qualquer sistema desse tipo ter a propriedade da </a:t>
            </a:r>
            <a:r>
              <a:rPr lang="pt-BR" altLang="pt-BR" sz="1800" b="1" dirty="0" smtClean="0">
                <a:latin typeface="Verdana" pitchFamily="34" charset="0"/>
                <a:cs typeface="Times New Roman" pitchFamily="18" charset="0"/>
              </a:rPr>
              <a:t>superposição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 seja, se pudermos representar a entrada de um sistema LIT em termos de uma combinação linear de um conjunto de sinais básicos, então podemos utilizar a superposição para computar a saída do sistema em termos de suas repostas a esses sinais básicos.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1. Introdução</a:t>
            </a:r>
            <a:endParaRPr lang="pt-BR" altLang="pt-BR" sz="1800" b="1" dirty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5: considere a entrada x[n] e a resposta ao impulso unitário h[n] abaixo.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n ≥ 0 </a:t>
            </a: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	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	y[n] = 2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n &lt; 0 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	y[n] = 2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n+1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2026715"/>
            <a:ext cx="3481696" cy="4212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9081" y="3857628"/>
            <a:ext cx="2319338" cy="506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0232" y="5214950"/>
            <a:ext cx="2571768" cy="50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2976" y="2143116"/>
            <a:ext cx="1857388" cy="71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Intuitivamente podemos pensar em um sistema de tempo discreto como um sistema que responde a uma seqüência de impulsos individuais.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No tempo contínuo não temos uma seqüência discreta de valores de entrada.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Mas podemos desenvolver representações para sinais em tempo contínuo a partir de pulsos idealizados com duração arbitrariamente pequena, ou, de modo equivalente, impulsos.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Se definirmos,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4929198"/>
            <a:ext cx="3357586" cy="106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Temos,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com            tendo amplitude 1.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17" y="1285860"/>
            <a:ext cx="3686171" cy="90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027" y="2154267"/>
            <a:ext cx="722273" cy="3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45915" y="2541096"/>
            <a:ext cx="3173408" cy="362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74907" y="3000372"/>
            <a:ext cx="3726183" cy="3207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Quando consideramos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 0,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o limite do somatório aproxima-se da integral e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el-GR" altLang="pt-BR" sz="1800" baseline="-250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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 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(t), de forma que,</a:t>
            </a: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 seja, a equação acima é uma idealização 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1785926"/>
            <a:ext cx="4867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8952" y="3643314"/>
            <a:ext cx="37147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488" y="5143512"/>
            <a:ext cx="3686171" cy="90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4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5" y="3774817"/>
            <a:ext cx="3143273" cy="186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sinal             , visto como uma função de </a:t>
            </a:r>
            <a:r>
              <a:rPr lang="el-GR" altLang="pt-BR" dirty="0" smtClean="0">
                <a:latin typeface="+mj-lt"/>
                <a:cs typeface="Times New Roman" pitchFamily="18" charset="0"/>
              </a:rPr>
              <a:t>τ</a:t>
            </a:r>
            <a:r>
              <a:rPr lang="pt-BR" altLang="pt-BR" sz="1800" dirty="0" smtClean="0">
                <a:latin typeface="+mj-lt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com </a:t>
            </a:r>
            <a:r>
              <a:rPr lang="pt-BR" altLang="pt-BR" sz="2000" i="1" dirty="0" smtClean="0">
                <a:latin typeface="+mn-lt"/>
                <a:cs typeface="Times New Roman" pitchFamily="18" charset="0"/>
              </a:rPr>
              <a:t>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fixo, é um impulso unitário localizado em </a:t>
            </a:r>
            <a:r>
              <a:rPr lang="el-GR" altLang="pt-BR" sz="1800" dirty="0" smtClean="0">
                <a:cs typeface="Times New Roman" pitchFamily="18" charset="0"/>
              </a:rPr>
              <a:t>τ</a:t>
            </a:r>
            <a:r>
              <a:rPr lang="pt-BR" altLang="pt-BR" sz="1400" dirty="0" smtClean="0">
                <a:cs typeface="Times New Roman" pitchFamily="18" charset="0"/>
              </a:rPr>
              <a:t>  =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2000" i="1" dirty="0" smtClean="0">
                <a:cs typeface="Times New Roman" pitchFamily="18" charset="0"/>
              </a:rPr>
              <a:t>t.</a:t>
            </a:r>
          </a:p>
          <a:p>
            <a:pPr algn="just" eaLnBrk="1" hangingPunct="1">
              <a:buFontTx/>
              <a:buChar char="•"/>
            </a:pPr>
            <a:endParaRPr lang="pt-BR" altLang="pt-BR" sz="20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Portanto, o sinal                     , visto como função de </a:t>
            </a:r>
            <a:r>
              <a:rPr lang="el-GR" altLang="pt-BR" sz="2000" dirty="0" smtClean="0">
                <a:cs typeface="Times New Roman" pitchFamily="18" charset="0"/>
              </a:rPr>
              <a:t>τ</a:t>
            </a:r>
            <a:r>
              <a:rPr lang="pt-BR" altLang="pt-BR" sz="2000" dirty="0" smtClean="0">
                <a:cs typeface="Times New Roman" pitchFamily="18" charset="0"/>
              </a:rPr>
              <a:t>,</a:t>
            </a:r>
            <a:r>
              <a:rPr lang="pt-BR" altLang="pt-BR" sz="1600" dirty="0" smtClean="0">
                <a:cs typeface="Times New Roman" pitchFamily="18" charset="0"/>
              </a:rPr>
              <a:t>  </a:t>
            </a: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é igual a                 , ou seja, um impulso ponderado em </a:t>
            </a:r>
            <a:r>
              <a:rPr lang="el-GR" altLang="pt-BR" sz="2000" dirty="0" smtClean="0">
                <a:cs typeface="Times New Roman" pitchFamily="18" charset="0"/>
              </a:rPr>
              <a:t>τ</a:t>
            </a:r>
            <a:r>
              <a:rPr lang="pt-BR" altLang="pt-BR" sz="2000" dirty="0" smtClean="0">
                <a:cs typeface="Times New Roman" pitchFamily="18" charset="0"/>
              </a:rPr>
              <a:t>  = </a:t>
            </a: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2000" i="1" dirty="0" smtClean="0">
                <a:cs typeface="Times New Roman" pitchFamily="18" charset="0"/>
              </a:rPr>
              <a:t>t</a:t>
            </a: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 com uma área igual a x(t).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5410" y="1462789"/>
            <a:ext cx="928694" cy="289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2" y="2352670"/>
            <a:ext cx="15811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3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3108" y="2654333"/>
            <a:ext cx="14668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4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00100" y="3500438"/>
            <a:ext cx="330693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sinal             , visto como uma função de </a:t>
            </a:r>
            <a:r>
              <a:rPr lang="el-GR" altLang="pt-BR" dirty="0" smtClean="0">
                <a:latin typeface="+mj-lt"/>
                <a:cs typeface="Times New Roman" pitchFamily="18" charset="0"/>
              </a:rPr>
              <a:t>τ</a:t>
            </a:r>
            <a:r>
              <a:rPr lang="pt-BR" altLang="pt-BR" sz="1800" dirty="0" smtClean="0">
                <a:latin typeface="+mj-lt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com </a:t>
            </a:r>
            <a:r>
              <a:rPr lang="pt-BR" altLang="pt-BR" sz="2000" i="1" dirty="0" smtClean="0">
                <a:latin typeface="+mn-lt"/>
                <a:cs typeface="Times New Roman" pitchFamily="18" charset="0"/>
              </a:rPr>
              <a:t>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fixo, é um impulso unitário localizado em </a:t>
            </a:r>
            <a:r>
              <a:rPr lang="el-GR" altLang="pt-BR" sz="1800" dirty="0" smtClean="0">
                <a:cs typeface="Times New Roman" pitchFamily="18" charset="0"/>
              </a:rPr>
              <a:t>τ</a:t>
            </a:r>
            <a:r>
              <a:rPr lang="pt-BR" altLang="pt-BR" sz="1400" dirty="0" smtClean="0">
                <a:cs typeface="Times New Roman" pitchFamily="18" charset="0"/>
              </a:rPr>
              <a:t>  =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2000" i="1" dirty="0" smtClean="0">
                <a:cs typeface="Times New Roman" pitchFamily="18" charset="0"/>
              </a:rPr>
              <a:t>t.</a:t>
            </a:r>
          </a:p>
          <a:p>
            <a:pPr algn="just" eaLnBrk="1" hangingPunct="1">
              <a:buFontTx/>
              <a:buChar char="•"/>
            </a:pPr>
            <a:endParaRPr lang="pt-BR" altLang="pt-BR" sz="20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Portanto, o sinal                     , visto como função de </a:t>
            </a:r>
            <a:r>
              <a:rPr lang="el-GR" altLang="pt-BR" sz="2000" dirty="0" smtClean="0">
                <a:cs typeface="Times New Roman" pitchFamily="18" charset="0"/>
              </a:rPr>
              <a:t>τ</a:t>
            </a:r>
            <a:r>
              <a:rPr lang="pt-BR" altLang="pt-BR" sz="2000" dirty="0" smtClean="0">
                <a:cs typeface="Times New Roman" pitchFamily="18" charset="0"/>
              </a:rPr>
              <a:t>,</a:t>
            </a:r>
            <a:r>
              <a:rPr lang="pt-BR" altLang="pt-BR" sz="1600" dirty="0" smtClean="0">
                <a:cs typeface="Times New Roman" pitchFamily="18" charset="0"/>
              </a:rPr>
              <a:t>  </a:t>
            </a: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é igual a                 , ou seja, um impulso ponderado em </a:t>
            </a:r>
            <a:r>
              <a:rPr lang="el-GR" altLang="pt-BR" sz="2000" dirty="0" smtClean="0">
                <a:cs typeface="Times New Roman" pitchFamily="18" charset="0"/>
              </a:rPr>
              <a:t>τ</a:t>
            </a:r>
            <a:r>
              <a:rPr lang="pt-BR" altLang="pt-BR" sz="2000" dirty="0" smtClean="0">
                <a:cs typeface="Times New Roman" pitchFamily="18" charset="0"/>
              </a:rPr>
              <a:t>  = </a:t>
            </a: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2000" i="1" dirty="0" smtClean="0">
                <a:cs typeface="Times New Roman" pitchFamily="18" charset="0"/>
              </a:rPr>
              <a:t>t</a:t>
            </a: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 com uma área igual a x(t).</a:t>
            </a:r>
          </a:p>
          <a:p>
            <a:pPr algn="just" eaLnBrk="1" hangingPunct="1">
              <a:buFontTx/>
              <a:buChar char="•"/>
            </a:pPr>
            <a:endParaRPr lang="pt-BR" altLang="pt-BR" sz="2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2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2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2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2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2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2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 x(t) pode ser interpretado como uma “soma” (integral) de impulsos deslocados e ponderados.</a:t>
            </a: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9901" y="4167200"/>
            <a:ext cx="34861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5410" y="1462789"/>
            <a:ext cx="928694" cy="289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2" y="2352670"/>
            <a:ext cx="15811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3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3108" y="2654333"/>
            <a:ext cx="14668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28794" y="3509971"/>
            <a:ext cx="29813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24413" y="3452820"/>
            <a:ext cx="28003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Considere representação  aproximada,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Trata-se de um somatório de versões deslocadas e ponderadas do sinal de pulso básico </a:t>
            </a:r>
            <a:r>
              <a:rPr lang="el-GR" altLang="pt-BR" sz="20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el-GR" altLang="pt-BR" sz="2000" baseline="-250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(t).</a:t>
            </a:r>
          </a:p>
          <a:p>
            <a:pPr algn="just" eaLnBrk="1" hangingPunct="1">
              <a:buFontTx/>
              <a:buChar char="•"/>
            </a:pPr>
            <a:endParaRPr lang="pt-BR" altLang="pt-BR" sz="2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 Conseqüentemente, a resposta    de um sistema linear a esse sinal será a superposição das respostas às versões deslocadas e ponderadas de </a:t>
            </a:r>
            <a:r>
              <a:rPr lang="el-GR" altLang="pt-BR" sz="20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el-GR" altLang="pt-BR" sz="2000" baseline="-250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(t).</a:t>
            </a:r>
          </a:p>
          <a:p>
            <a:pPr algn="just" eaLnBrk="1" hangingPunct="1">
              <a:buFontTx/>
              <a:buChar char="•"/>
            </a:pPr>
            <a:endParaRPr lang="pt-BR" altLang="pt-BR" sz="2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 Consideremos         como a respostas de um sistema LIT à entrada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5381" y="1736071"/>
            <a:ext cx="3686171" cy="90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0929" y="3643314"/>
            <a:ext cx="472224" cy="33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571" y="4838058"/>
            <a:ext cx="660259" cy="3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57488" y="5205619"/>
            <a:ext cx="128868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1936681"/>
            <a:ext cx="3143272" cy="8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Assim, partindo-se da equação para     e da propriedade da sobreposição, concluímos que,</a:t>
            </a:r>
            <a:endParaRPr lang="pt-BR" altLang="pt-BR" sz="20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895" y="2786057"/>
            <a:ext cx="3711718" cy="342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68749" y="2714620"/>
            <a:ext cx="3357586" cy="3474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 l="2719" t="21247" r="85653" b="31501"/>
          <a:stretch>
            <a:fillRect/>
          </a:stretch>
        </p:blipFill>
        <p:spPr bwMode="auto">
          <a:xfrm>
            <a:off x="5610232" y="1285860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Quando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 0,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Por fim, a </a:t>
            </a:r>
            <a:r>
              <a:rPr lang="pt-BR" altLang="pt-BR" sz="1800" b="1" dirty="0" smtClean="0">
                <a:latin typeface="Verdana" pitchFamily="34" charset="0"/>
                <a:cs typeface="Times New Roman" pitchFamily="18" charset="0"/>
              </a:rPr>
              <a:t>integral de convolução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integral de superposição é definida por,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Simbolicamente: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50" y="1643050"/>
            <a:ext cx="3643338" cy="89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2714620"/>
            <a:ext cx="311963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3530" y="4297407"/>
            <a:ext cx="3429024" cy="1049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8992" y="5715016"/>
            <a:ext cx="23241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46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Assim como em tempo discreto, vemos que um sistema LIT de tempo contínuo é completamente caracterizado por sua resposta ao impulso.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procedimento para calcular a integral de convolução é similar ao que usamos para calcular seu correspondente discreto, a soma de convolução.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calcular a integral em um valor específico de t, primeiro obtemos o sinal h(t-</a:t>
            </a:r>
            <a:r>
              <a:rPr lang="el-GR" altLang="pt-BR" sz="1800" dirty="0" smtClean="0">
                <a:latin typeface="+mj-lt"/>
                <a:cs typeface="Times New Roman" pitchFamily="18" charset="0"/>
              </a:rPr>
              <a:t>τ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 (em função de </a:t>
            </a:r>
            <a:r>
              <a:rPr lang="el-GR" altLang="pt-BR" sz="1800" dirty="0">
                <a:cs typeface="Times New Roman" pitchFamily="18" charset="0"/>
              </a:rPr>
              <a:t>τ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com t fixo) por meio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da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reflexão de h(</a:t>
            </a:r>
            <a:r>
              <a:rPr lang="el-GR" altLang="pt-BR" sz="1800" dirty="0" smtClean="0">
                <a:cs typeface="Times New Roman" pitchFamily="18" charset="0"/>
              </a:rPr>
              <a:t>τ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)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em torno da origem seguida de um deslocamento t.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Depois, multiplicamos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os sinais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x(</a:t>
            </a:r>
            <a:r>
              <a:rPr lang="el-GR" altLang="pt-BR" sz="1800" dirty="0" smtClean="0">
                <a:cs typeface="Times New Roman" pitchFamily="18" charset="0"/>
              </a:rPr>
              <a:t>τ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 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h(t-</a:t>
            </a:r>
            <a:r>
              <a:rPr lang="el-GR" altLang="pt-BR" sz="1800" dirty="0">
                <a:cs typeface="Times New Roman" pitchFamily="18" charset="0"/>
              </a:rPr>
              <a:t>τ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), e y(t) é obtido ao integrarmos o produto resultante de </a:t>
            </a:r>
            <a:r>
              <a:rPr lang="el-GR" altLang="pt-BR" sz="1800" dirty="0" smtClean="0">
                <a:cs typeface="Times New Roman" pitchFamily="18" charset="0"/>
              </a:rPr>
              <a:t>τ</a:t>
            </a:r>
            <a:r>
              <a:rPr lang="pt-BR" altLang="pt-BR" sz="1800" dirty="0" smtClean="0">
                <a:cs typeface="Times New Roman" pitchFamily="18" charset="0"/>
              </a:rPr>
              <a:t> = -∞ a </a:t>
            </a:r>
            <a:r>
              <a:rPr lang="el-GR" altLang="pt-BR" sz="1800" dirty="0">
                <a:cs typeface="Times New Roman" pitchFamily="18" charset="0"/>
              </a:rPr>
              <a:t>τ</a:t>
            </a:r>
            <a:r>
              <a:rPr lang="pt-BR" altLang="pt-BR" sz="1800" dirty="0">
                <a:cs typeface="Times New Roman" pitchFamily="18" charset="0"/>
              </a:rPr>
              <a:t> = </a:t>
            </a:r>
            <a:r>
              <a:rPr lang="pt-BR" altLang="pt-BR" sz="1800" dirty="0" smtClean="0">
                <a:cs typeface="Times New Roman" pitchFamily="18" charset="0"/>
              </a:rPr>
              <a:t>+∞.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4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r>
              <a:rPr lang="pt-BR" altLang="pt-BR" sz="1000" dirty="0" err="1" smtClean="0">
                <a:latin typeface="Verdana" pitchFamily="34" charset="0"/>
                <a:cs typeface="Times New Roman" pitchFamily="18" charset="0"/>
              </a:rPr>
              <a:t>Gif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 animada</a:t>
            </a: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: ver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modulo4_exemplo_4.gif </a:t>
            </a: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e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modulo4_exemplo_5.gif.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965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Lembrando a propriedade da linearidade: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1. Introdução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10" y="2420888"/>
            <a:ext cx="7825159" cy="26642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525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1:                                           e                     .</a:t>
            </a:r>
            <a:endParaRPr lang="pt-BR" altLang="pt-BR" sz="1800" dirty="0" smtClean="0"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89088" y="1255157"/>
            <a:ext cx="3323072" cy="532225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" y="1780262"/>
            <a:ext cx="3435690" cy="4322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0192" y="1378933"/>
            <a:ext cx="1584176" cy="33307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67464" y="3460639"/>
            <a:ext cx="3560920" cy="6164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0907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23558"/>
            <a:ext cx="4932618" cy="3141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1:</a:t>
            </a:r>
            <a:endParaRPr lang="pt-BR" altLang="pt-BR" sz="1800" dirty="0" smtClean="0"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4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1598537" y="1772816"/>
            <a:ext cx="6285831" cy="1044705"/>
            <a:chOff x="1454520" y="1736223"/>
            <a:chExt cx="6285831" cy="1044705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520" y="1736223"/>
              <a:ext cx="4142691" cy="1044705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7406" y="1887028"/>
              <a:ext cx="2172945" cy="81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5944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2:</a:t>
            </a:r>
            <a:endParaRPr lang="pt-BR" altLang="pt-BR" sz="1800" dirty="0" smtClean="0"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4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166" y="1714488"/>
            <a:ext cx="2701280" cy="71590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7686" y="1724013"/>
            <a:ext cx="2808312" cy="7166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1317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2:</a:t>
            </a:r>
            <a:endParaRPr lang="pt-BR" altLang="pt-BR" sz="1800" dirty="0" smtClean="0"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4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166" y="1714488"/>
            <a:ext cx="2701280" cy="71590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7686" y="1724013"/>
            <a:ext cx="2808312" cy="71661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 b="55696"/>
          <a:stretch>
            <a:fillRect/>
          </a:stretch>
        </p:blipFill>
        <p:spPr bwMode="auto">
          <a:xfrm>
            <a:off x="1142976" y="2682175"/>
            <a:ext cx="3214710" cy="2960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 t="45570"/>
          <a:stretch>
            <a:fillRect/>
          </a:stretch>
        </p:blipFill>
        <p:spPr bwMode="auto">
          <a:xfrm>
            <a:off x="4214810" y="2434523"/>
            <a:ext cx="3214710" cy="363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Conector reto 21"/>
          <p:cNvCxnSpPr/>
          <p:nvPr/>
        </p:nvCxnSpPr>
        <p:spPr bwMode="auto">
          <a:xfrm rot="5400000" flipH="1" flipV="1">
            <a:off x="884212" y="3967166"/>
            <a:ext cx="271464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Conector reto 23"/>
          <p:cNvCxnSpPr/>
          <p:nvPr/>
        </p:nvCxnSpPr>
        <p:spPr bwMode="auto">
          <a:xfrm rot="5400000" flipH="1" flipV="1">
            <a:off x="1091382" y="3966372"/>
            <a:ext cx="271464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ector reto 27"/>
          <p:cNvCxnSpPr/>
          <p:nvPr/>
        </p:nvCxnSpPr>
        <p:spPr bwMode="auto">
          <a:xfrm rot="5400000" flipH="1" flipV="1">
            <a:off x="3976684" y="4149730"/>
            <a:ext cx="271464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Conector reto 28"/>
          <p:cNvCxnSpPr/>
          <p:nvPr/>
        </p:nvCxnSpPr>
        <p:spPr bwMode="auto">
          <a:xfrm rot="5400000" flipH="1" flipV="1">
            <a:off x="4183854" y="4148936"/>
            <a:ext cx="271464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41317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2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  <a:endParaRPr lang="pt-BR" altLang="pt-BR" sz="1800" dirty="0" smtClean="0"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4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2132856"/>
            <a:ext cx="4030215" cy="152899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930" y="1628800"/>
            <a:ext cx="3261270" cy="451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40249"/>
            <a:ext cx="4175819" cy="219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6424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18" y="1846213"/>
            <a:ext cx="2904596" cy="400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90600" y="2039937"/>
            <a:ext cx="44454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pt-BR" altLang="pt-BR" sz="1800" dirty="0" smtClean="0"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</a:t>
            </a:r>
            <a:r>
              <a:rPr lang="pt-BR" altLang="pt-BR" sz="1800" dirty="0"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t-3 ≤ 0, o produto de x(</a:t>
            </a:r>
            <a:r>
              <a:rPr lang="el-GR" altLang="pt-BR" sz="18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τ</a:t>
            </a:r>
            <a:r>
              <a:rPr lang="pt-BR" altLang="pt-BR" sz="1800" dirty="0"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e </a:t>
            </a:r>
            <a:r>
              <a:rPr lang="pt-BR" altLang="pt-BR" sz="1800" dirty="0" smtClean="0"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h(t-</a:t>
            </a:r>
            <a:r>
              <a:rPr lang="el-GR" altLang="pt-BR" sz="1800" dirty="0" smtClean="0">
                <a:ea typeface="Verdana" panose="020B0604030504040204" pitchFamily="34" charset="0"/>
                <a:cs typeface="Verdana" panose="020B0604030504040204" pitchFamily="34" charset="0"/>
              </a:rPr>
              <a:t>τ</a:t>
            </a:r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pt-BR" alt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 não nulos para </a:t>
            </a:r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</a:t>
            </a:r>
            <a:r>
              <a:rPr lang="pt-BR" altLang="pt-BR" sz="1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-∞ &lt; </a:t>
            </a:r>
            <a:r>
              <a:rPr lang="el-GR" altLang="pt-BR" sz="1800" dirty="0">
                <a:ea typeface="Verdana" panose="020B0604030504040204" pitchFamily="34" charset="0"/>
                <a:cs typeface="Verdana" panose="020B0604030504040204" pitchFamily="34" charset="0"/>
              </a:rPr>
              <a:t>τ</a:t>
            </a:r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alt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 t-3, e a integral de convolução </a:t>
            </a:r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torna-se,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eaLnBrk="1" hangingPunct="1"/>
            <a:endParaRPr lang="pt-BR" alt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t-3 ≥ 0, o produto x(</a:t>
            </a:r>
            <a:r>
              <a:rPr lang="el-GR" altLang="pt-BR" sz="1800" dirty="0">
                <a:ea typeface="Verdana" panose="020B0604030504040204" pitchFamily="34" charset="0"/>
                <a:cs typeface="Verdana" panose="020B0604030504040204" pitchFamily="34" charset="0"/>
              </a:rPr>
              <a:t>τ</a:t>
            </a:r>
            <a:r>
              <a:rPr lang="pt-BR" altLang="pt-BR" sz="1800" dirty="0" smtClean="0"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)h(t-</a:t>
            </a:r>
            <a:r>
              <a:rPr lang="el-G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altLang="pt-BR" sz="1800" dirty="0">
                <a:ea typeface="Verdana" panose="020B0604030504040204" pitchFamily="34" charset="0"/>
                <a:cs typeface="Verdana" panose="020B0604030504040204" pitchFamily="34" charset="0"/>
              </a:rPr>
              <a:t>τ</a:t>
            </a:r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é não nulo para -</a:t>
            </a:r>
            <a:r>
              <a:rPr lang="pt-BR" alt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∞&lt; </a:t>
            </a:r>
            <a:r>
              <a:rPr lang="el-GR" altLang="pt-BR" sz="1800" dirty="0">
                <a:ea typeface="Verdana" panose="020B0604030504040204" pitchFamily="34" charset="0"/>
                <a:cs typeface="Verdana" panose="020B0604030504040204" pitchFamily="34" charset="0"/>
              </a:rPr>
              <a:t>τ</a:t>
            </a:r>
            <a:r>
              <a:rPr lang="pt-BR" alt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 </a:t>
            </a:r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0, de modo que,</a:t>
            </a:r>
          </a:p>
          <a:p>
            <a:pPr algn="just" eaLnBrk="1" hangingPunct="1"/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</a:p>
          <a:p>
            <a:pPr algn="just" eaLnBrk="1" hangingPunct="1"/>
            <a:endParaRPr lang="pt-BR" alt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endParaRPr lang="pt-BR" alt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616" y="3248361"/>
            <a:ext cx="3706686" cy="1068597"/>
          </a:xfrm>
          <a:prstGeom prst="rect">
            <a:avLst/>
          </a:prstGeom>
        </p:spPr>
      </p:pic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3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3. Sistema LIT de Tempo Cont.: a Integral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6624" y="5229200"/>
            <a:ext cx="2828046" cy="9886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4511" y="1268760"/>
            <a:ext cx="2244707" cy="4683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86635" y="1295302"/>
            <a:ext cx="2215151" cy="402855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232784" y="6038753"/>
            <a:ext cx="32031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 eaLnBrk="1" hangingPunct="1"/>
            <a:r>
              <a:rPr lang="pt-BR" altLang="pt-BR" sz="10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MATLAB: Ver exemplo modulo4_</a:t>
            </a:r>
            <a:r>
              <a:rPr lang="pt-BR" altLang="pt-BR" sz="1000" dirty="0" err="1" smtClean="0">
                <a:latin typeface="Verdana" panose="020B0604030504040204" pitchFamily="34" charset="0"/>
                <a:cs typeface="Times New Roman" panose="02020603050405020304" pitchFamily="18" charset="0"/>
              </a:rPr>
              <a:t>convolucao</a:t>
            </a:r>
            <a:r>
              <a:rPr lang="pt-BR" altLang="pt-BR" sz="10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.m</a:t>
            </a:r>
          </a:p>
        </p:txBody>
      </p:sp>
    </p:spTree>
    <p:extLst>
      <p:ext uri="{BB962C8B-B14F-4D97-AF65-F5344CB8AC3E}">
        <p14:creationId xmlns="" xmlns:p14="http://schemas.microsoft.com/office/powerpoint/2010/main" val="10115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Soma e Integral de Convolução: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 características de um sistema LIT são completamente determinadas pela resposta ao impulso.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Essa propriedade é válida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somente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os sistemas LIT.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5918" y="1857364"/>
            <a:ext cx="5738410" cy="2238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Propriedade Comutativa: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2557570"/>
            <a:ext cx="5500694" cy="799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5918" y="3857628"/>
            <a:ext cx="581895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Propriedade Distributiva: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864026" y="3643314"/>
            <a:ext cx="7422750" cy="1857388"/>
            <a:chOff x="935464" y="2428868"/>
            <a:chExt cx="7422750" cy="185738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b="46981"/>
            <a:stretch>
              <a:fillRect/>
            </a:stretch>
          </p:blipFill>
          <p:spPr bwMode="auto">
            <a:xfrm>
              <a:off x="935464" y="2483958"/>
              <a:ext cx="3779412" cy="1802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53019"/>
            <a:stretch>
              <a:fillRect/>
            </a:stretch>
          </p:blipFill>
          <p:spPr bwMode="auto">
            <a:xfrm>
              <a:off x="4578802" y="2428868"/>
              <a:ext cx="3779412" cy="1597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604" y="2062151"/>
            <a:ext cx="64293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5918" y="2857496"/>
            <a:ext cx="6062345" cy="419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Propriedade Distributiva: exemplo.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Considere, 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Quebre a entrada em,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Calcule y[n],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2000240"/>
            <a:ext cx="34290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860" y="3786190"/>
            <a:ext cx="2276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86190"/>
            <a:ext cx="207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47914" y="4914913"/>
            <a:ext cx="24765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33996" y="4914913"/>
            <a:ext cx="24384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3798" y="5557855"/>
            <a:ext cx="2495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 representação de sinais de tempo discreto em termos de impulsos: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Um sinal em temo discreto pode ser entendido como uma seqüência de impulsos individuais deslocados.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1535" y="2981322"/>
            <a:ext cx="2173275" cy="3016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928934"/>
            <a:ext cx="2770265" cy="3262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Propriedade Distributiva: exemplo.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Fica pro lar a solução desse exemplo.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1922284"/>
            <a:ext cx="3643338" cy="3364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0294" y="2357430"/>
            <a:ext cx="373321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Propriedade Associativa: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571472" y="3357562"/>
            <a:ext cx="7827899" cy="2665411"/>
            <a:chOff x="673191" y="2428868"/>
            <a:chExt cx="7827899" cy="2665411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b="58890"/>
            <a:stretch>
              <a:fillRect/>
            </a:stretch>
          </p:blipFill>
          <p:spPr bwMode="auto">
            <a:xfrm>
              <a:off x="673191" y="2547130"/>
              <a:ext cx="3755932" cy="1948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43768"/>
            <a:stretch>
              <a:fillRect/>
            </a:stretch>
          </p:blipFill>
          <p:spPr bwMode="auto">
            <a:xfrm>
              <a:off x="4745157" y="2428868"/>
              <a:ext cx="3755933" cy="2665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2076443"/>
            <a:ext cx="59055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1670" y="2786058"/>
            <a:ext cx="5438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Sistemas LIT com e sem memória:</a:t>
            </a: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Como vimos anteriormente, um sistema é dito </a:t>
            </a:r>
            <a:r>
              <a:rPr lang="pt-BR" altLang="pt-BR" sz="1800" b="1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sem memória</a:t>
            </a:r>
            <a:r>
              <a:rPr lang="pt-BR" altLang="pt-BR" sz="18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 se sua saída para cada valor da variável independente em um dado instante é dependente da entrada somente naquele instante.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 Considere a equação                                       .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 Para que um sistema LIT seja sem memória, o único modo é se h[n] = 0 para todo n≠0.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 Exemplo: y[3] = x[3]h[3-3] = x[3]h[0]. Para qualquer outro valor de k no somatório, a multiplicação de x[k]h[3-k] será zero.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4235448" y="3040066"/>
          <a:ext cx="3098800" cy="876300"/>
        </p:xfrm>
        <a:graphic>
          <a:graphicData uri="http://schemas.openxmlformats.org/presentationml/2006/ole">
            <p:oleObj spid="_x0000_s42029" name="Image" r:id="rId4" imgW="5790476" imgH="1650794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Sistemas LIT com e sem memória:</a:t>
            </a: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Nesse caso, a resposta ao impulso tem a forma,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a saída do sistema é dada por,</a:t>
            </a: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mesmo vale para sistemas LIT de tempo contínuo.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Note que se K = 1, esses sistemas se tornam sistemas identidades, com saída igual a entrada e com a resposta ao impulso igual ao impulso unitário.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44" y="3533779"/>
            <a:ext cx="19145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6182" y="2386008"/>
            <a:ext cx="1847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7752" y="4614874"/>
            <a:ext cx="170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86050" y="4686312"/>
            <a:ext cx="16859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Sistemas LIT com e sem memória:</a:t>
            </a: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Nesse caso, as fórmulas da soma e da integral de convolução implicam,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que se reduzem às propriedades seletivas do impulso.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2428860" y="2638650"/>
            <a:ext cx="4268811" cy="1876425"/>
            <a:chOff x="2857488" y="2490788"/>
            <a:chExt cx="4268811" cy="1876425"/>
          </a:xfrm>
        </p:grpSpPr>
        <p:pic>
          <p:nvPicPr>
            <p:cNvPr id="4403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5871" r="4424"/>
            <a:stretch>
              <a:fillRect/>
            </a:stretch>
          </p:blipFill>
          <p:spPr bwMode="auto">
            <a:xfrm>
              <a:off x="3714744" y="2490788"/>
              <a:ext cx="2476506" cy="187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03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28926" y="2786058"/>
              <a:ext cx="933450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039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57488" y="3714752"/>
              <a:ext cx="97155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040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86498" y="2844796"/>
              <a:ext cx="9239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041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16674" y="3857628"/>
              <a:ext cx="80962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404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24246" y="5094302"/>
            <a:ext cx="2362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3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1737" y="5729306"/>
            <a:ext cx="21431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Sistemas LIT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inversíveis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Um sistema só é inversível se existe um sistema dito inverso que quando conectado em série com o sistema original produz uma saída igual à entrada do primeiro sistema.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Ou, de outra forma,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017" y="3114810"/>
            <a:ext cx="4071966" cy="310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6893" y="3698370"/>
            <a:ext cx="2333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8331" y="4221088"/>
            <a:ext cx="24669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Sistemas LIT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inversíveis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 exemplo 1.</a:t>
            </a: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Considere o sistema,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resposta ao impulso para o sistema pode ser obtida, assumindo-se x(t) =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(t), isto é,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Assim,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outras palavras, a convolução de um sinal com um impulso deslocado simplesmente desloca o sinal.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3548" y="1882764"/>
            <a:ext cx="1785950" cy="31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6182" y="3214686"/>
            <a:ext cx="2100267" cy="33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upo 14"/>
          <p:cNvGrpSpPr/>
          <p:nvPr/>
        </p:nvGrpSpPr>
        <p:grpSpPr>
          <a:xfrm>
            <a:off x="2117460" y="4205296"/>
            <a:ext cx="5586661" cy="438150"/>
            <a:chOff x="2000232" y="4000504"/>
            <a:chExt cx="5586661" cy="438150"/>
          </a:xfrm>
        </p:grpSpPr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147"/>
            <a:stretch>
              <a:fillRect/>
            </a:stretch>
          </p:blipFill>
          <p:spPr bwMode="auto">
            <a:xfrm>
              <a:off x="2000232" y="4000504"/>
              <a:ext cx="2181233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084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52795" y="4027338"/>
              <a:ext cx="1871655" cy="350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086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215074" y="4060791"/>
              <a:ext cx="1371819" cy="319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9938" y="4981589"/>
            <a:ext cx="32194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tângulo 21"/>
          <p:cNvSpPr/>
          <p:nvPr/>
        </p:nvSpPr>
        <p:spPr bwMode="auto">
          <a:xfrm>
            <a:off x="2146162" y="4180242"/>
            <a:ext cx="4154029" cy="428628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tângulo 22"/>
          <p:cNvSpPr/>
          <p:nvPr/>
        </p:nvSpPr>
        <p:spPr bwMode="auto">
          <a:xfrm>
            <a:off x="6588224" y="4176833"/>
            <a:ext cx="1127048" cy="428628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tângulo 23"/>
          <p:cNvSpPr/>
          <p:nvPr/>
        </p:nvSpPr>
        <p:spPr bwMode="auto">
          <a:xfrm>
            <a:off x="5066531" y="1857364"/>
            <a:ext cx="996142" cy="428628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" name="Forma 16"/>
          <p:cNvCxnSpPr>
            <a:stCxn id="24" idx="3"/>
            <a:endCxn id="23" idx="3"/>
          </p:cNvCxnSpPr>
          <p:nvPr/>
        </p:nvCxnSpPr>
        <p:spPr bwMode="auto">
          <a:xfrm>
            <a:off x="6062673" y="2071678"/>
            <a:ext cx="1652599" cy="2319469"/>
          </a:xfrm>
          <a:prstGeom prst="bentConnector3">
            <a:avLst>
              <a:gd name="adj1" fmla="val 127666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Sistemas LIT </a:t>
            </a:r>
            <a:r>
              <a:rPr lang="pt-BR" altLang="pt-BR" sz="1800" dirty="0" err="1">
                <a:latin typeface="Verdana" pitchFamily="34" charset="0"/>
                <a:cs typeface="Times New Roman" pitchFamily="18" charset="0"/>
              </a:rPr>
              <a:t>inversíveis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 1.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obtermos a entrada a partir da saída, isto é, inverter o sistema, só precisamos realizar o deslocamento no sentido contrário.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Isto é, se tomamos,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				     </a:t>
            </a:r>
          </a:p>
          <a:p>
            <a:pPr lvl="1" algn="just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Pro lar.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3486153"/>
            <a:ext cx="20859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6968" y="4314834"/>
            <a:ext cx="487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Chave direita 15"/>
          <p:cNvSpPr/>
          <p:nvPr/>
        </p:nvSpPr>
        <p:spPr bwMode="auto">
          <a:xfrm rot="5400000">
            <a:off x="5336559" y="3385439"/>
            <a:ext cx="433160" cy="3082985"/>
          </a:xfrm>
          <a:prstGeom prst="rightBrace">
            <a:avLst>
              <a:gd name="adj1" fmla="val 0"/>
              <a:gd name="adj2" fmla="val 4963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21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2184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Sistemas LIT </a:t>
            </a:r>
            <a:r>
              <a:rPr lang="pt-BR" altLang="pt-BR" sz="1800" dirty="0" err="1">
                <a:latin typeface="Verdana" pitchFamily="34" charset="0"/>
                <a:cs typeface="Times New Roman" pitchFamily="18" charset="0"/>
              </a:rPr>
              <a:t>inversíveis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 2.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Considere o sistema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saída para uma entrada arbitrária será,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Onde u[n-k] = 0 para n-k &lt; 0 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u[n-k] =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1 para          n-k ≥ 0.</a:t>
            </a:r>
          </a:p>
          <a:p>
            <a:pPr lvl="1" algn="just" eaLnBrk="1" hangingPunct="1"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Assim,</a:t>
            </a: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Trata-se do somador ou acumulador já visto anteriormente.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1961" y="1860673"/>
            <a:ext cx="1772064" cy="44371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1802" y="2827466"/>
            <a:ext cx="3513572" cy="95872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0513" y="4349368"/>
            <a:ext cx="2583655" cy="9939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221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Sistemas LIT </a:t>
            </a:r>
            <a:r>
              <a:rPr lang="pt-BR" altLang="pt-BR" sz="1800" dirty="0" err="1">
                <a:latin typeface="Verdana" pitchFamily="34" charset="0"/>
                <a:cs typeface="Times New Roman" pitchFamily="18" charset="0"/>
              </a:rPr>
              <a:t>inversíveis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 2.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Sabe-se que se trata de um sistema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inversível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cujo sistema inverso é dado por,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que é uma operação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de diferença de primeira ordem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Escolhendo x[n] =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[n],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2857482"/>
            <a:ext cx="3709392" cy="53806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6911" y="5220336"/>
            <a:ext cx="4173851" cy="4946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43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 representação de sinais de tempo discreto em termos de impulsos: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Um sinal em temo discreto pode ser entendido como uma seqüência de impulsos individuais deslocados.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2742" y="3045688"/>
            <a:ext cx="3790960" cy="189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8700" y="5119464"/>
            <a:ext cx="7086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Sistemas LIT </a:t>
            </a:r>
            <a:r>
              <a:rPr lang="pt-BR" altLang="pt-BR" sz="1800" dirty="0" err="1">
                <a:latin typeface="Verdana" pitchFamily="34" charset="0"/>
                <a:cs typeface="Times New Roman" pitchFamily="18" charset="0"/>
              </a:rPr>
              <a:t>inversíveis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 2.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verificar,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3325" y="2420888"/>
            <a:ext cx="6417067" cy="19819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47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Causalidade dos sistemas LIT: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Anteriormente foi apresentada a propriedade da causalidade: a saída de um sistema causal depende apenas dos valores presentes e passados da entrada do sistema.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que que um sistema LIT de tempo discreto seja causal, y[n] não deve depender de x[k] para k &gt; n.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 seja, considerando a equação para a soma de convolução, todos os coeficientes h[n-k] que multiplicam valores de x[k] para k&gt;n (n-k negativo) devem ser nulos. 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outras palavras, a resposta ao impulso deve satisfazer à condição:              para n &lt; 0.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3372" y="5831058"/>
            <a:ext cx="936104" cy="2518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4749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Causalidade dos sistemas LIT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y[1] = x[-2]h[1-(-</a:t>
            </a:r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)]+</a:t>
            </a:r>
          </a:p>
          <a:p>
            <a:pPr algn="just" eaLnBrk="1" hangingPunct="1"/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x[-1]h[1-(-1)]+</a:t>
            </a:r>
          </a:p>
          <a:p>
            <a:pPr algn="just" eaLnBrk="1" hangingPunct="1"/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x[ 0]h[1-  0 ]+</a:t>
            </a:r>
          </a:p>
          <a:p>
            <a:pPr algn="just" eaLnBrk="1" hangingPunct="1"/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	x[ </a:t>
            </a:r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1]h[1-  1 ]</a:t>
            </a:r>
          </a:p>
          <a:p>
            <a:pPr algn="just" eaLnBrk="1" hangingPunct="1"/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pt-BR" altLang="pt-BR" sz="1800" dirty="0" smtClean="0">
                <a:latin typeface="Courier New" pitchFamily="49" charset="0"/>
                <a:cs typeface="Courier New" pitchFamily="49" charset="0"/>
              </a:rPr>
            </a:br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k = -2..1</a:t>
            </a:r>
            <a:endParaRPr lang="pt-BR" altLang="pt-BR" sz="18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cxnSp>
        <p:nvCxnSpPr>
          <p:cNvPr id="11" name="Conector de seta reta 10"/>
          <p:cNvCxnSpPr/>
          <p:nvPr/>
        </p:nvCxnSpPr>
        <p:spPr bwMode="auto">
          <a:xfrm flipV="1">
            <a:off x="2699792" y="1988840"/>
            <a:ext cx="0" cy="136815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 bwMode="auto">
          <a:xfrm>
            <a:off x="1763688" y="3068960"/>
            <a:ext cx="2592288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 bwMode="auto">
          <a:xfrm flipV="1">
            <a:off x="6444208" y="2060848"/>
            <a:ext cx="0" cy="136815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 bwMode="auto">
          <a:xfrm>
            <a:off x="5220072" y="3140968"/>
            <a:ext cx="2592288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 bwMode="auto">
          <a:xfrm flipV="1">
            <a:off x="3175273" y="2420888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 bwMode="auto">
          <a:xfrm flipV="1">
            <a:off x="3419872" y="2420888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 bwMode="auto">
          <a:xfrm flipV="1">
            <a:off x="2925341" y="2420888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 bwMode="auto">
          <a:xfrm flipV="1">
            <a:off x="3635896" y="2420888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 bwMode="auto">
          <a:xfrm flipV="1">
            <a:off x="2699792" y="2416696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 bwMode="auto">
          <a:xfrm flipV="1">
            <a:off x="6449541" y="2492896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 bwMode="auto">
          <a:xfrm flipV="1">
            <a:off x="6694140" y="2492896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 bwMode="auto">
          <a:xfrm flipV="1">
            <a:off x="6199609" y="2492896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 bwMode="auto">
          <a:xfrm flipV="1">
            <a:off x="6910164" y="2492896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 bwMode="auto">
          <a:xfrm flipV="1">
            <a:off x="5974060" y="2488704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2771800" y="177281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h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[n]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6525741" y="1844824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x[n]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99656" y="3429000"/>
            <a:ext cx="2840748" cy="760168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6554316" y="312725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1 2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5724128" y="311239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-2 -1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2770589" y="305014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1  2  3 4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5326757" y="4604935"/>
            <a:ext cx="25576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y[1] = x[-</a:t>
            </a:r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2]h[3]+</a:t>
            </a:r>
            <a:endParaRPr lang="pt-BR" altLang="pt-BR" sz="1800" dirty="0" smtClean="0">
              <a:latin typeface="Courier New" pitchFamily="49" charset="0"/>
              <a:cs typeface="Courier New" pitchFamily="49" charset="0"/>
            </a:endParaRPr>
          </a:p>
          <a:p>
            <a:pPr algn="just" eaLnBrk="1" hangingPunct="1"/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	x[-</a:t>
            </a:r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1]h[2]+</a:t>
            </a:r>
            <a:endParaRPr lang="pt-BR" altLang="pt-BR" sz="1800" dirty="0" smtClean="0">
              <a:latin typeface="Courier New" pitchFamily="49" charset="0"/>
              <a:cs typeface="Courier New" pitchFamily="49" charset="0"/>
            </a:endParaRPr>
          </a:p>
          <a:p>
            <a:pPr algn="just" eaLnBrk="1" hangingPunct="1"/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	x[ </a:t>
            </a:r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0]h[1]+</a:t>
            </a:r>
            <a:endParaRPr lang="pt-BR" altLang="pt-BR" sz="1800" dirty="0" smtClean="0">
              <a:latin typeface="Courier New" pitchFamily="49" charset="0"/>
              <a:cs typeface="Courier New" pitchFamily="49" charset="0"/>
            </a:endParaRPr>
          </a:p>
          <a:p>
            <a:pPr algn="just" eaLnBrk="1" hangingPunct="1"/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	x[ </a:t>
            </a:r>
            <a:r>
              <a:rPr lang="pt-BR" altLang="pt-BR" sz="1800" dirty="0" smtClean="0">
                <a:latin typeface="Courier New" pitchFamily="49" charset="0"/>
                <a:cs typeface="Courier New" pitchFamily="49" charset="0"/>
              </a:rPr>
              <a:t>1]h[0]</a:t>
            </a:r>
            <a:endParaRPr lang="pt-BR" altLang="pt-BR" sz="18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7" name="Conector de seta reta 36"/>
          <p:cNvCxnSpPr/>
          <p:nvPr/>
        </p:nvCxnSpPr>
        <p:spPr bwMode="auto">
          <a:xfrm>
            <a:off x="4283968" y="5229200"/>
            <a:ext cx="172819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4749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Causalidade dos sistemas LIT: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Assim, para sistemas LIT causais de tempo discreto, a soma de convolução torna-se,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a forma alternativa é,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9661" y="4560154"/>
            <a:ext cx="4006595" cy="110109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9364" y="2636912"/>
            <a:ext cx="4267187" cy="1141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820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Causalidade dos sistemas LIT: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 modo semelhante, um sistema LIT de tempo contínuo é causal se               para t &lt; 0.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E, nesse caso, a integral de convolução é dada por,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3732" y="2244134"/>
            <a:ext cx="1080120" cy="32077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9792" y="3080231"/>
            <a:ext cx="4267187" cy="121528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717411" y="4443123"/>
            <a:ext cx="4249568" cy="1207125"/>
            <a:chOff x="2717411" y="4443123"/>
            <a:chExt cx="4249568" cy="1207125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4141" y="4443123"/>
              <a:ext cx="3452838" cy="1207125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7411" y="4796771"/>
              <a:ext cx="716627" cy="60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24877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Estabilidade: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Vimos anteriormente que um sistema é estável se toda entrada limitada produz uma saída limitada.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determinarmos as condições sob as quais os sistemas LIT são estáveis, considere uma entrada x[n] que  é limitada em módulo: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|x[n]|&lt;B para todo n.</a:t>
            </a:r>
          </a:p>
          <a:p>
            <a:pPr lvl="1" algn="just" eaLnBrk="1" hangingPunct="1"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Suponha x[n] seja utilizada como entrada de um sistema LIT. 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Usando a soma de convolução: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0360" y="4903878"/>
            <a:ext cx="2945334" cy="9130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90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9832" y="4638549"/>
            <a:ext cx="3317493" cy="1238723"/>
          </a:xfrm>
          <a:prstGeom prst="rect">
            <a:avLst/>
          </a:prstGeom>
        </p:spPr>
      </p:pic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Estabilidade: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Sabe-se que,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e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para todo n e k.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</a:t>
            </a: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</a:t>
            </a:r>
            <a:r>
              <a:rPr lang="pt-BR" altLang="pt-BR" sz="2000" dirty="0" smtClean="0">
                <a:latin typeface="Verdana" pitchFamily="34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9852" y="3717032"/>
            <a:ext cx="2028172" cy="518202"/>
          </a:xfrm>
          <a:prstGeom prst="rect">
            <a:avLst/>
          </a:prstGeom>
        </p:spPr>
      </p:pic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965761916"/>
              </p:ext>
            </p:extLst>
          </p:nvPr>
        </p:nvGraphicFramePr>
        <p:xfrm>
          <a:off x="1835696" y="2362094"/>
          <a:ext cx="6096000" cy="992187"/>
        </p:xfrm>
        <a:graphic>
          <a:graphicData uri="http://schemas.openxmlformats.org/presentationml/2006/ole">
            <p:oleObj spid="_x0000_s44061" name="Image" r:id="rId6" imgW="13104762" imgH="2133333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32957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Estabilidade: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 isso concluímos que se a resposta ao impulso é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absolutamente somável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isto é, </a:t>
            </a: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 y[n] é limitado em módulo e, por isso, o sistema é estável.</a:t>
            </a: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  <a:defRPr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Em tempo contínuo,</a:t>
            </a: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2538705"/>
            <a:ext cx="2250760" cy="10197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33763" y="4901125"/>
            <a:ext cx="2711010" cy="9761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28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Resposta ao degrau unitário de um sistema LIT: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Assim com a resposta ao impulso, a resposta ao degrau unitário, s[n] ou s(t), também é frequentemente utilizada na descrição do comportamento dos sistemas LIT:</a:t>
            </a: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	Entrada x[n]</a:t>
            </a: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Pelo propriedade comutativa,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ctr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,</a:t>
            </a:r>
          </a:p>
          <a:p>
            <a:pPr lvl="1" algn="ctr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eaLnBrk="1" hangingPunct="1">
              <a:defRPr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 s[n] passa a ser a resposta do sistema u[n] à entrada h[n]. 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eaLnBrk="1" hangingPunct="1">
              <a:defRPr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32113" y="3714752"/>
            <a:ext cx="2768079" cy="4513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3888" y="4906904"/>
            <a:ext cx="2674517" cy="379484"/>
          </a:xfrm>
          <a:prstGeom prst="rect">
            <a:avLst/>
          </a:prstGeom>
        </p:spPr>
      </p:pic>
      <p:cxnSp>
        <p:nvCxnSpPr>
          <p:cNvPr id="10" name="Forma 9"/>
          <p:cNvCxnSpPr>
            <a:endCxn id="7" idx="0"/>
          </p:cNvCxnSpPr>
          <p:nvPr/>
        </p:nvCxnSpPr>
        <p:spPr bwMode="auto">
          <a:xfrm>
            <a:off x="3500430" y="3429000"/>
            <a:ext cx="1415723" cy="285752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449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Resposta ao degrau unitário de um sistema LIT: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Como vimos anteriormente (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slide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58), u[n] é a resposta ao impulso unitário do acumulador. Logo,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 seja, a resposta ao degrau de um sistema LIT de tempo discreto é a soma cumulativa de sua resposta ao impulso.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Inversamente, a resposta ao impulso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pode ser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recuperada a partir da resposta ao degrau, conforme equação abaixo: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dos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5" y="2571744"/>
            <a:ext cx="2508109" cy="94201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9269" y="5661248"/>
            <a:ext cx="3421360" cy="4856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385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 representação de sinais de tempo discreto em termos de impulsos: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Um sinal em temo discreto pode ser entendido como uma seqüência de impulsos individuais deslocados.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0870" y="5001776"/>
            <a:ext cx="3269322" cy="947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2742" y="3045688"/>
            <a:ext cx="3790960" cy="189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Representação por soma de convolução dos sistemas LIT de tempo discreto: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x[n] é representado como uma superposição de versões ponderadas de impulsos unitários deslocados.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resposta de um sistema linear a x[n] será a superposição das respostas ponderadas do sistema a cada um desses impulsos deslocados.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Além disso, a propriedade da invariância nos diz que as respostas de um sistema invariante no tempo são simplesmente versões deslocadas no tempo dessas respostas.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representação por soma de convolução resulta da junção desses dois fatos básicos.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8676" y="1349375"/>
            <a:ext cx="7469524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Representação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por soma de convolução dos sistemas LIT de tempo discreto: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Considere a reposta y[n] de um sistema linear (variante ou não no tempo) a uma entrada arbitrária x[n].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x[n] pode ser definida como uma combinação linear de impulsos unitários deslocados.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Considere que h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[n] denota a resposta do sistema linear ao impulso deslocado </a:t>
            </a:r>
            <a:r>
              <a:rPr lang="el-GR" altLang="pt-BR" sz="1800" dirty="0" smtClean="0">
                <a:latin typeface="Verdana" pitchFamily="34" charset="0"/>
                <a:cs typeface="Times New Roman" pitchFamily="18" charset="0"/>
              </a:rPr>
              <a:t>δ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[n-k].</a:t>
            </a:r>
          </a:p>
          <a:p>
            <a:pPr lvl="1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Pela superposição, a resposta y[n] à entrada x[n] é a combinação linear ponderada dessas respostas básicas: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22/09/2015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Sistema LIT de Tempo Discreto: a Soma de Convolução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4972" y="5249786"/>
            <a:ext cx="2905309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24413</TotalTime>
  <Words>3636</Words>
  <Application>Microsoft Office PowerPoint</Application>
  <PresentationFormat>Apresentação na tela (4:3)</PresentationFormat>
  <Paragraphs>850</Paragraphs>
  <Slides>69</Slides>
  <Notes>67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1" baseType="lpstr">
      <vt:lpstr>Estrutura padrão</vt:lpstr>
      <vt:lpstr>Image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Brasil Telecom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Brasil Telecom</dc:creator>
  <cp:lastModifiedBy>Zaghetto</cp:lastModifiedBy>
  <cp:revision>2092</cp:revision>
  <cp:lastPrinted>2015-05-01T15:43:41Z</cp:lastPrinted>
  <dcterms:created xsi:type="dcterms:W3CDTF">2002-12-12T12:34:29Z</dcterms:created>
  <dcterms:modified xsi:type="dcterms:W3CDTF">2015-09-22T19:25:56Z</dcterms:modified>
</cp:coreProperties>
</file>